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2"/>
  </p:notesMasterIdLst>
  <p:sldIdLst>
    <p:sldId id="261" r:id="rId2"/>
    <p:sldId id="286" r:id="rId3"/>
    <p:sldId id="288" r:id="rId4"/>
    <p:sldId id="296" r:id="rId5"/>
    <p:sldId id="287" r:id="rId6"/>
    <p:sldId id="291" r:id="rId7"/>
    <p:sldId id="289" r:id="rId8"/>
    <p:sldId id="290" r:id="rId9"/>
    <p:sldId id="267" r:id="rId10"/>
    <p:sldId id="28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D5B6E-D81F-4A44-9AFD-8AFB682B1EF3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496F9-DF15-414D-8FC5-6548B6127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3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8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0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05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11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12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72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23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28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9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6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76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2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5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5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8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0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7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tom.kaeri.re.kr/nuchar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4 –  Mar 3,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P3 Challenge – Test review results</a:t>
            </a:r>
          </a:p>
          <a:p>
            <a:r>
              <a:rPr lang="en-US" sz="2000" b="1" dirty="0"/>
              <a:t>Objective:  </a:t>
            </a:r>
          </a:p>
          <a:p>
            <a:pPr lvl="1"/>
            <a:r>
              <a:rPr lang="en-US" sz="1800" b="1" dirty="0"/>
              <a:t>7.1 Radioactivity</a:t>
            </a:r>
          </a:p>
          <a:p>
            <a:r>
              <a:rPr lang="en-US" b="1" dirty="0"/>
              <a:t>Assignment: </a:t>
            </a:r>
          </a:p>
          <a:p>
            <a:pPr lvl="2"/>
            <a:r>
              <a:rPr lang="en-US" sz="2000" b="1" dirty="0"/>
              <a:t>p283 #6-13 (Checked Tues)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Agenda:</a:t>
            </a:r>
          </a:p>
          <a:p>
            <a:pPr lvl="1"/>
            <a:r>
              <a:rPr lang="en-US" sz="2000" b="1" dirty="0"/>
              <a:t>Nuclides</a:t>
            </a:r>
          </a:p>
          <a:p>
            <a:pPr lvl="1"/>
            <a:r>
              <a:rPr lang="en-US" sz="2000" b="1" dirty="0"/>
              <a:t>Nuclear and particle symbols</a:t>
            </a:r>
          </a:p>
          <a:p>
            <a:pPr lvl="1"/>
            <a:r>
              <a:rPr lang="en-US" sz="2000" b="1" dirty="0"/>
              <a:t>Radioactive decay types</a:t>
            </a:r>
          </a:p>
          <a:p>
            <a:pPr lvl="1"/>
            <a:r>
              <a:rPr lang="en-US" sz="2000" b="1" dirty="0"/>
              <a:t>Radioactivity rates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EE67EE-F8F2-45C9-A559-8D641A471E5C}"/>
              </a:ext>
            </a:extLst>
          </p:cNvPr>
          <p:cNvSpPr txBox="1"/>
          <p:nvPr/>
        </p:nvSpPr>
        <p:spPr>
          <a:xfrm>
            <a:off x="1550504" y="5274365"/>
            <a:ext cx="5083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 out Worksheet and #1-5 for Hmk Check</a:t>
            </a:r>
          </a:p>
          <a:p>
            <a:r>
              <a:rPr lang="en-US" dirty="0"/>
              <a:t>Hand in the </a:t>
            </a:r>
            <a:r>
              <a:rPr lang="en-US" dirty="0" err="1"/>
              <a:t>Phet</a:t>
            </a:r>
            <a:r>
              <a:rPr lang="en-US" dirty="0"/>
              <a:t> exercises.</a:t>
            </a:r>
          </a:p>
        </p:txBody>
      </p:sp>
    </p:spTree>
    <p:extLst>
      <p:ext uri="{BB962C8B-B14F-4D97-AF65-F5344CB8AC3E}">
        <p14:creationId xmlns:p14="http://schemas.microsoft.com/office/powerpoint/2010/main" val="1078414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slip and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02252" cy="3416300"/>
          </a:xfrm>
        </p:spPr>
        <p:txBody>
          <a:bodyPr>
            <a:normAutofit/>
          </a:bodyPr>
          <a:lstStyle/>
          <a:p>
            <a:pPr lvl="1"/>
            <a:r>
              <a:rPr lang="en-US" sz="2200" b="1" dirty="0"/>
              <a:t>Exit Slip – State the three kinds of radiation and identify their mass, charge, particle identifications and relative energy.</a:t>
            </a:r>
          </a:p>
          <a:p>
            <a:pPr lvl="1"/>
            <a:endParaRPr lang="en-US" sz="2200" b="1" dirty="0"/>
          </a:p>
          <a:p>
            <a:pPr lvl="1"/>
            <a:endParaRPr lang="en-US" b="1" dirty="0"/>
          </a:p>
          <a:p>
            <a:pPr lvl="1"/>
            <a:r>
              <a:rPr lang="en-US" sz="1800" b="1" dirty="0"/>
              <a:t>What’s due? (homework for a homework check next class) </a:t>
            </a:r>
            <a:endParaRPr lang="en-US" sz="2100" b="1" u="sng" dirty="0"/>
          </a:p>
          <a:p>
            <a:pPr lvl="2"/>
            <a:r>
              <a:rPr lang="en-US" sz="2000" b="1" dirty="0"/>
              <a:t>p283 #6-13 (Checked on Thurs)</a:t>
            </a:r>
          </a:p>
          <a:p>
            <a:pPr lvl="1"/>
            <a:r>
              <a:rPr lang="en-US" sz="2000" b="1" dirty="0"/>
              <a:t>What’s next? (What to read to prepare for the next class)</a:t>
            </a:r>
          </a:p>
          <a:p>
            <a:pPr lvl="2"/>
            <a:r>
              <a:rPr lang="en-US" sz="2000" b="1" dirty="0"/>
              <a:t>Read 7.1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0905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Nuclides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7496" y="2495011"/>
                <a:ext cx="10918226" cy="3416300"/>
              </a:xfrm>
            </p:spPr>
            <p:txBody>
              <a:bodyPr>
                <a:noAutofit/>
              </a:bodyPr>
              <a:lstStyle/>
              <a:p>
                <a:r>
                  <a:rPr lang="en-US" sz="2800" b="1" dirty="0"/>
                  <a:t>Every atom that exists is a type of </a:t>
                </a:r>
                <a:r>
                  <a:rPr lang="en-US" sz="2800" b="1" u="sng" dirty="0"/>
                  <a:t>nuclide</a:t>
                </a:r>
                <a:r>
                  <a:rPr lang="en-US" sz="2800" b="1" dirty="0"/>
                  <a:t> that contains a specific number of protons and neutrons. (and electrons to make a neutral atom) </a:t>
                </a:r>
              </a:p>
              <a:p>
                <a:r>
                  <a:rPr lang="en-US" sz="2800" b="1" dirty="0"/>
                  <a:t>The </a:t>
                </a:r>
                <a:r>
                  <a:rPr lang="en-US" sz="2800" b="1" u="sng" dirty="0"/>
                  <a:t>number of protons </a:t>
                </a:r>
                <a:r>
                  <a:rPr lang="en-US" sz="2800" b="1" dirty="0"/>
                  <a:t>identifies the element and is the </a:t>
                </a:r>
                <a:r>
                  <a:rPr lang="en-US" sz="2800" b="1" u="sng" dirty="0"/>
                  <a:t>atomic number Z</a:t>
                </a:r>
                <a:r>
                  <a:rPr lang="en-US" sz="2800" b="1" dirty="0"/>
                  <a:t>. The </a:t>
                </a:r>
                <a:r>
                  <a:rPr lang="en-US" sz="2800" b="1" u="sng" dirty="0"/>
                  <a:t>sum of the protons and neutrons </a:t>
                </a:r>
                <a:r>
                  <a:rPr lang="en-US" sz="2800" b="1" dirty="0"/>
                  <a:t>is the </a:t>
                </a:r>
                <a:r>
                  <a:rPr lang="en-US" sz="2800" b="1" u="sng" dirty="0"/>
                  <a:t>mass number, A</a:t>
                </a:r>
                <a:r>
                  <a:rPr lang="en-US" sz="2800" b="1" dirty="0"/>
                  <a:t>. </a:t>
                </a:r>
              </a:p>
              <a:p>
                <a:r>
                  <a:rPr lang="en-US" sz="2800" b="1" dirty="0"/>
                  <a:t>The </a:t>
                </a:r>
                <a:r>
                  <a:rPr lang="en-US" sz="2800" b="1" u="sng" dirty="0"/>
                  <a:t>element name followed by the mass number </a:t>
                </a:r>
                <a:r>
                  <a:rPr lang="en-US" sz="2800" b="1" dirty="0"/>
                  <a:t>identifies a nuclide. Ex: Iron-56		Symbolically represented with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</m:oMath>
                </a14:m>
                <a:r>
                  <a:rPr lang="en-US" sz="2800" b="1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7496" y="2495011"/>
                <a:ext cx="10918226" cy="3416300"/>
              </a:xfrm>
              <a:blipFill>
                <a:blip r:embed="rId2"/>
                <a:stretch>
                  <a:fillRect l="-726" t="-1783" r="-1675" b="-15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37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5462822" cy="3416300"/>
          </a:xfrm>
        </p:spPr>
        <p:txBody>
          <a:bodyPr>
            <a:normAutofit/>
          </a:bodyPr>
          <a:lstStyle/>
          <a:p>
            <a:r>
              <a:rPr lang="en-US" sz="2400" b="1" dirty="0"/>
              <a:t>Besides the nuclide symbols there are other symbols that are used within nuclear reactions.</a:t>
            </a:r>
          </a:p>
          <a:p>
            <a:r>
              <a:rPr lang="en-US" sz="2400" b="1" dirty="0"/>
              <a:t>These symbols use the pattern of a top number equal to mass number and the bottom number equal to charge.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40" t="34057" r="68384" b="27171"/>
          <a:stretch/>
        </p:blipFill>
        <p:spPr>
          <a:xfrm>
            <a:off x="6881247" y="1885031"/>
            <a:ext cx="4850969" cy="426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5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the Nuclides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499" y="2332590"/>
            <a:ext cx="5559798" cy="3416300"/>
          </a:xfrm>
        </p:spPr>
        <p:txBody>
          <a:bodyPr>
            <a:noAutofit/>
          </a:bodyPr>
          <a:lstStyle/>
          <a:p>
            <a:r>
              <a:rPr lang="en-US" sz="2000" b="1" dirty="0">
                <a:hlinkClick r:id="rId2"/>
              </a:rPr>
              <a:t>http://atom.kaeri.re.kr/nuchart/</a:t>
            </a:r>
            <a:r>
              <a:rPr lang="en-US" sz="2000" b="1" dirty="0"/>
              <a:t> Table of the nuclides (Z vs A)</a:t>
            </a:r>
          </a:p>
          <a:p>
            <a:r>
              <a:rPr lang="en-US" sz="2000" b="1" dirty="0"/>
              <a:t>Cell includes information about mass, energy  stability, decay modes and half-life. OR % abundance Ex: Fluorine -21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652" t="17317" r="78979" b="42716"/>
          <a:stretch/>
        </p:blipFill>
        <p:spPr>
          <a:xfrm>
            <a:off x="6757261" y="973668"/>
            <a:ext cx="4804475" cy="5427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608" t="21999" r="52486" b="51065"/>
          <a:stretch/>
        </p:blipFill>
        <p:spPr>
          <a:xfrm>
            <a:off x="1688883" y="4215539"/>
            <a:ext cx="4277964" cy="232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3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radioactive decay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769" t="22405" r="24430" b="5349"/>
          <a:stretch/>
        </p:blipFill>
        <p:spPr>
          <a:xfrm>
            <a:off x="7857640" y="973668"/>
            <a:ext cx="3678299" cy="55746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7369114" cy="3416300"/>
          </a:xfrm>
        </p:spPr>
        <p:txBody>
          <a:bodyPr>
            <a:noAutofit/>
          </a:bodyPr>
          <a:lstStyle/>
          <a:p>
            <a:r>
              <a:rPr lang="en-US" sz="2400" b="1" dirty="0"/>
              <a:t>There are three types of nuclear decay modes: 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1)Alpha decay   	a helium nucleus 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2) Beta decay  	      an electron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Positron emission </a:t>
            </a:r>
            <a:r>
              <a:rPr lang="en-US" sz="2400" b="1" baseline="30000" dirty="0">
                <a:sym typeface="Euclid Symbol" panose="05050102010706020507" pitchFamily="18" charset="2"/>
              </a:rPr>
              <a:t>+</a:t>
            </a:r>
            <a:r>
              <a:rPr lang="en-US" sz="2400" b="1" dirty="0">
                <a:sym typeface="Euclid Symbol" panose="05050102010706020507" pitchFamily="18" charset="2"/>
              </a:rPr>
              <a:t>     a positron (antimatter) 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Another kind of radiation is often emitted along with these decay modes:</a:t>
            </a:r>
            <a:endParaRPr lang="en-US" sz="2000" b="1" dirty="0">
              <a:sym typeface="Euclid Symbol" panose="05050102010706020507" pitchFamily="18" charset="2"/>
            </a:endParaRPr>
          </a:p>
          <a:p>
            <a:r>
              <a:rPr lang="en-US" sz="2400" b="1" dirty="0">
                <a:sym typeface="Euclid Symbol" panose="05050102010706020507" pitchFamily="18" charset="2"/>
              </a:rPr>
              <a:t>3) Gamma radiation   	high energy EM radiation</a:t>
            </a:r>
          </a:p>
        </p:txBody>
      </p:sp>
    </p:spTree>
    <p:extLst>
      <p:ext uri="{BB962C8B-B14F-4D97-AF65-F5344CB8AC3E}">
        <p14:creationId xmlns:p14="http://schemas.microsoft.com/office/powerpoint/2010/main" val="33433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types of decay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641412" cy="3416300"/>
          </a:xfrm>
        </p:spPr>
        <p:txBody>
          <a:bodyPr>
            <a:normAutofit/>
          </a:bodyPr>
          <a:lstStyle/>
          <a:p>
            <a:r>
              <a:rPr lang="en-US" sz="2000" b="1" dirty="0"/>
              <a:t>Alpha decay:  Ex: Po – 212  </a:t>
            </a:r>
          </a:p>
          <a:p>
            <a:r>
              <a:rPr lang="en-US" sz="2000" b="1" dirty="0"/>
              <a:t>Beta decay: Ex: </a:t>
            </a:r>
            <a:r>
              <a:rPr lang="en-US" sz="2000" b="1" dirty="0" err="1"/>
              <a:t>Th</a:t>
            </a:r>
            <a:r>
              <a:rPr lang="en-US" sz="2000" b="1" dirty="0"/>
              <a:t> – 234</a:t>
            </a:r>
          </a:p>
          <a:p>
            <a:r>
              <a:rPr lang="en-US" sz="2000" b="1" dirty="0"/>
              <a:t>Gamma decay: Ex: U – 238  </a:t>
            </a:r>
          </a:p>
          <a:p>
            <a:r>
              <a:rPr lang="en-US" sz="2000" b="1" dirty="0"/>
              <a:t>Positron decay: Ex: Zn – 56 </a:t>
            </a:r>
          </a:p>
          <a:p>
            <a:r>
              <a:rPr lang="en-US" sz="2000" b="1" dirty="0"/>
              <a:t>Decay series: Once an unstable nucleus decays, it will initial a series of decays until a new stable nucleus is obtained.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764" t="35539" r="26693" b="23147"/>
          <a:stretch/>
        </p:blipFill>
        <p:spPr>
          <a:xfrm>
            <a:off x="5796367" y="2420188"/>
            <a:ext cx="5625885" cy="378292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9161585" y="4765430"/>
            <a:ext cx="4044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566031" y="4626930"/>
            <a:ext cx="2022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Positron emission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7976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Radiation and Safety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00" t="29184" r="24549" b="30138"/>
          <a:stretch/>
        </p:blipFill>
        <p:spPr>
          <a:xfrm>
            <a:off x="566018" y="2386739"/>
            <a:ext cx="11237693" cy="36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3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Radioactive decay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7214130" cy="3416300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/>
              <a:t>Similar kind of decay as the decay rate of a capacitor.</a:t>
            </a:r>
          </a:p>
          <a:p>
            <a:r>
              <a:rPr lang="en-US" sz="2000" b="1" dirty="0"/>
              <a:t>Radioactive decays are random spontaneous events that happen at a rate that is proportional to the amount of material present.  N represents the number of atoms of the nuclide.</a:t>
            </a:r>
          </a:p>
          <a:p>
            <a:r>
              <a:rPr lang="en-US" sz="2000" b="1" dirty="0">
                <a:sym typeface="Euclid Symbol" panose="05050102010706020507" pitchFamily="18" charset="2"/>
              </a:rPr>
              <a:t>– N / t = </a:t>
            </a:r>
            <a:r>
              <a:rPr lang="en-US" sz="2000" b="1" dirty="0" err="1">
                <a:sym typeface="Euclid Symbol" panose="05050102010706020507" pitchFamily="18" charset="2"/>
              </a:rPr>
              <a:t>kN</a:t>
            </a:r>
            <a:r>
              <a:rPr lang="en-US" sz="2000" b="1" dirty="0">
                <a:sym typeface="Euclid Symbol" panose="05050102010706020507" pitchFamily="18" charset="2"/>
              </a:rPr>
              <a:t> 	  (IB uses the symbol  for the rate                                                                                                                    						constant. Outside IB it is k.)</a:t>
            </a:r>
          </a:p>
          <a:p>
            <a:r>
              <a:rPr lang="en-US" sz="2000" b="1" dirty="0">
                <a:sym typeface="Euclid Symbol" panose="05050102010706020507" pitchFamily="18" charset="2"/>
              </a:rPr>
              <a:t>k is the rate constant and the number of nuclei  decreases exponentially. In one k, 37% of the sample has decayed.</a:t>
            </a:r>
          </a:p>
          <a:p>
            <a:r>
              <a:rPr lang="en-US" sz="2000" b="1" dirty="0">
                <a:sym typeface="Euclid Symbol" panose="05050102010706020507" pitchFamily="18" charset="2"/>
              </a:rPr>
              <a:t>N = N</a:t>
            </a:r>
            <a:r>
              <a:rPr lang="en-US" sz="2000" b="1" baseline="-25000" dirty="0">
                <a:sym typeface="Euclid Symbol" panose="05050102010706020507" pitchFamily="18" charset="2"/>
              </a:rPr>
              <a:t>o</a:t>
            </a:r>
            <a:r>
              <a:rPr lang="en-US" sz="2000" b="1" dirty="0">
                <a:sym typeface="Euclid Symbol" panose="05050102010706020507" pitchFamily="18" charset="2"/>
              </a:rPr>
              <a:t> e</a:t>
            </a:r>
            <a:r>
              <a:rPr lang="en-US" sz="2000" b="1" baseline="30000" dirty="0">
                <a:sym typeface="Euclid Symbol" panose="05050102010706020507" pitchFamily="18" charset="2"/>
              </a:rPr>
              <a:t>-</a:t>
            </a:r>
            <a:r>
              <a:rPr lang="en-US" sz="2000" b="1" baseline="30000" dirty="0" err="1">
                <a:sym typeface="Euclid Symbol" panose="05050102010706020507" pitchFamily="18" charset="2"/>
              </a:rPr>
              <a:t>kt</a:t>
            </a:r>
            <a:r>
              <a:rPr lang="en-US" sz="2000" b="1" baseline="30000" dirty="0">
                <a:sym typeface="Euclid Symbol" panose="05050102010706020507" pitchFamily="18" charset="2"/>
              </a:rPr>
              <a:t>		</a:t>
            </a:r>
            <a:r>
              <a:rPr lang="en-US" sz="2000" b="1" dirty="0">
                <a:sym typeface="Euclid Symbol" panose="05050102010706020507" pitchFamily="18" charset="2"/>
              </a:rPr>
              <a:t>Half-life = t</a:t>
            </a:r>
            <a:r>
              <a:rPr lang="en-US" sz="2000" b="1" baseline="-25000" dirty="0">
                <a:sym typeface="Euclid Symbol" panose="05050102010706020507" pitchFamily="18" charset="2"/>
              </a:rPr>
              <a:t>1/2</a:t>
            </a:r>
            <a:r>
              <a:rPr lang="en-US" sz="2000" b="1" dirty="0">
                <a:sym typeface="Euclid Symbol" panose="05050102010706020507" pitchFamily="18" charset="2"/>
              </a:rPr>
              <a:t> = ln2/k   	t</a:t>
            </a:r>
            <a:r>
              <a:rPr lang="en-US" sz="2000" b="1" baseline="-25000" dirty="0">
                <a:sym typeface="Euclid Symbol" panose="05050102010706020507" pitchFamily="18" charset="2"/>
              </a:rPr>
              <a:t>1/2</a:t>
            </a:r>
            <a:r>
              <a:rPr lang="en-US" sz="2000" b="1" dirty="0">
                <a:sym typeface="Euclid Symbol" panose="05050102010706020507" pitchFamily="18" charset="2"/>
              </a:rPr>
              <a:t> listed for                                                                     											           nuclides</a:t>
            </a:r>
          </a:p>
          <a:p>
            <a:endParaRPr lang="en-US" sz="2000" b="1" dirty="0">
              <a:sym typeface="Euclid Symbol" panose="05050102010706020507" pitchFamily="18" charset="2"/>
            </a:endParaRPr>
          </a:p>
          <a:p>
            <a:endParaRPr lang="en-US" sz="2000" b="1" dirty="0"/>
          </a:p>
          <a:p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25" t="36176" r="65168" b="26748"/>
          <a:stretch/>
        </p:blipFill>
        <p:spPr>
          <a:xfrm>
            <a:off x="8499624" y="2712204"/>
            <a:ext cx="3434070" cy="22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79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Reactions for nuclear decay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499"/>
                <a:ext cx="8825659" cy="386356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/>
                  <a:t>Niobium -97 undergoes beta decay.  Write the decay reaction.</a:t>
                </a:r>
              </a:p>
              <a:p>
                <a:r>
                  <a:rPr lang="en-US" b="1" dirty="0"/>
                  <a:t>             </a:t>
                </a:r>
                <a:r>
                  <a:rPr lang="en-US" b="1" dirty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</m:sPre>
                  </m:oMath>
                </a14:m>
                <a:r>
                  <a:rPr lang="en-US" b="1" dirty="0">
                    <a:sym typeface="Wingdings" panose="05000000000000000000" pitchFamily="2" charset="2"/>
                  </a:rPr>
                  <a:t>    +    ???</a:t>
                </a:r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We need to apply the two nuclear reaction balancing principles to determine the second product.</a:t>
                </a:r>
              </a:p>
              <a:p>
                <a:pPr lvl="1"/>
                <a:r>
                  <a:rPr lang="en-US" b="1" dirty="0"/>
                  <a:t>1) Mass number for reactants and products must balance.</a:t>
                </a:r>
              </a:p>
              <a:p>
                <a:pPr lvl="1"/>
                <a:r>
                  <a:rPr lang="en-US" b="1" dirty="0"/>
                  <a:t>2) Atomic number for reactants and products must balance.</a:t>
                </a:r>
              </a:p>
              <a:p>
                <a:pPr lvl="1"/>
                <a:r>
                  <a:rPr lang="en-US" sz="2400" b="1" dirty="0"/>
                  <a:t>                 </a:t>
                </a:r>
                <a:r>
                  <a:rPr lang="en-US" sz="2400" b="1" dirty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</m:sPre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b="1" dirty="0">
                    <a:sym typeface="Wingdings" panose="05000000000000000000" pitchFamily="2" charset="2"/>
                  </a:rPr>
                  <a:t>+   </a:t>
                </a:r>
              </a:p>
              <a:p>
                <a:endParaRPr lang="en-US" b="1" dirty="0">
                  <a:sym typeface="Wingdings" panose="05000000000000000000" pitchFamily="2" charset="2"/>
                </a:endParaRPr>
              </a:p>
              <a:p>
                <a:r>
                  <a:rPr lang="en-US" b="1" dirty="0"/>
                  <a:t>Platinum – 190 undergoes alpha decay. </a:t>
                </a:r>
              </a:p>
              <a:p>
                <a:r>
                  <a:rPr lang="en-US" b="1" dirty="0"/>
                  <a:t>Uranium – 238 undergoes alpha decay.</a:t>
                </a:r>
              </a:p>
              <a:p>
                <a:r>
                  <a:rPr lang="en-US" b="1" dirty="0"/>
                  <a:t>Thorium – 238 undergoes beta decay.</a:t>
                </a:r>
              </a:p>
              <a:p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499"/>
                <a:ext cx="8825659" cy="3863561"/>
              </a:xfrm>
              <a:blipFill>
                <a:blip r:embed="rId3"/>
                <a:stretch>
                  <a:fillRect t="-1420" r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64804" y="4630660"/>
          <a:ext cx="6715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342720" imgH="241200" progId="Equation.DSMT4">
                  <p:embed/>
                </p:oleObj>
              </mc:Choice>
              <mc:Fallback>
                <p:oleObj name="Equation" r:id="rId4" imgW="342720" imgH="241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4804" y="4630660"/>
                        <a:ext cx="671513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39874" y="2864509"/>
          <a:ext cx="67151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342720" imgH="241200" progId="Equation.DSMT4">
                  <p:embed/>
                </p:oleObj>
              </mc:Choice>
              <mc:Fallback>
                <p:oleObj name="Equation" r:id="rId6" imgW="34272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9874" y="2864509"/>
                        <a:ext cx="671513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814935" y="4630661"/>
          <a:ext cx="72072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368280" imgH="241200" progId="Equation.DSMT4">
                  <p:embed/>
                </p:oleObj>
              </mc:Choice>
              <mc:Fallback>
                <p:oleObj name="Equation" r:id="rId7" imgW="368280" imgH="2412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14935" y="4630661"/>
                        <a:ext cx="720725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962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33388</TotalTime>
  <Words>627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Century Gothic</vt:lpstr>
      <vt:lpstr>Wingdings 3</vt:lpstr>
      <vt:lpstr>Ion Boardroom</vt:lpstr>
      <vt:lpstr>Equation</vt:lpstr>
      <vt:lpstr>Physics 4 –  Mar 3, 2020</vt:lpstr>
      <vt:lpstr>Nuclides</vt:lpstr>
      <vt:lpstr>Nuclear symbols</vt:lpstr>
      <vt:lpstr>Table of the Nuclides</vt:lpstr>
      <vt:lpstr>Types of radioactive decay</vt:lpstr>
      <vt:lpstr>Examples of types of decay</vt:lpstr>
      <vt:lpstr>Properties of Radiation and Safety</vt:lpstr>
      <vt:lpstr>Radioactive decay</vt:lpstr>
      <vt:lpstr>Reactions for nuclear decay</vt:lpstr>
      <vt:lpstr>Exit slip and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429</cp:revision>
  <dcterms:created xsi:type="dcterms:W3CDTF">2015-08-11T02:33:52Z</dcterms:created>
  <dcterms:modified xsi:type="dcterms:W3CDTF">2020-03-04T20:54:04Z</dcterms:modified>
</cp:coreProperties>
</file>